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wmf" ContentType="image/x-wmf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notesSlides/notesSlide9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4BF24B-8569-4140-9A42-024F4AE0FB76}" type="datetimeFigureOut">
              <a:rPr lang="en-US" smtClean="0"/>
              <a:t>5/5/13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EEB1-917F-CA45-8E0B-54DE0D43F21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36C058-B686-3A45-8CE4-9CA4883E1604}" type="slidenum">
              <a:rPr lang="en-US"/>
              <a:pPr/>
              <a:t>2</a:t>
            </a:fld>
            <a:endParaRPr lang="en-US"/>
          </a:p>
        </p:txBody>
      </p:sp>
      <p:sp>
        <p:nvSpPr>
          <p:cNvPr id="430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C00B54-3E97-764D-995D-41D62009CD33}" type="slidenum">
              <a:rPr lang="en-US"/>
              <a:pPr/>
              <a:t>11</a:t>
            </a:fld>
            <a:endParaRPr lang="en-US"/>
          </a:p>
        </p:txBody>
      </p:sp>
      <p:sp>
        <p:nvSpPr>
          <p:cNvPr id="522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2C4828-82F4-9649-9483-85F592ACEC95}" type="slidenum">
              <a:rPr lang="en-US"/>
              <a:pPr/>
              <a:t>3</a:t>
            </a:fld>
            <a:endParaRPr lang="en-US"/>
          </a:p>
        </p:txBody>
      </p:sp>
      <p:sp>
        <p:nvSpPr>
          <p:cNvPr id="440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461858-A1A6-9E4F-AEE2-06C4C27B4F05}" type="slidenum">
              <a:rPr lang="en-US"/>
              <a:pPr/>
              <a:t>4</a:t>
            </a:fld>
            <a:endParaRPr lang="en-US"/>
          </a:p>
        </p:txBody>
      </p:sp>
      <p:sp>
        <p:nvSpPr>
          <p:cNvPr id="450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AD13B6-C263-E54A-9F84-530B8FECF723}" type="slidenum">
              <a:rPr lang="en-US"/>
              <a:pPr/>
              <a:t>5</a:t>
            </a:fld>
            <a:endParaRPr lang="en-US"/>
          </a:p>
        </p:txBody>
      </p:sp>
      <p:sp>
        <p:nvSpPr>
          <p:cNvPr id="460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04C069-B222-7F4D-B0A3-CEB23DD01BBC}" type="slidenum">
              <a:rPr lang="en-US"/>
              <a:pPr/>
              <a:t>6</a:t>
            </a:fld>
            <a:endParaRPr lang="en-US"/>
          </a:p>
        </p:txBody>
      </p:sp>
      <p:sp>
        <p:nvSpPr>
          <p:cNvPr id="471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DE8B4B-25F8-0845-A9F9-5B5E81B095AA}" type="slidenum">
              <a:rPr lang="en-US"/>
              <a:pPr/>
              <a:t>7</a:t>
            </a:fld>
            <a:endParaRPr lang="en-US"/>
          </a:p>
        </p:txBody>
      </p:sp>
      <p:sp>
        <p:nvSpPr>
          <p:cNvPr id="481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AF0FF0-817B-9941-9DF6-15528D751909}" type="slidenum">
              <a:rPr lang="en-US"/>
              <a:pPr/>
              <a:t>8</a:t>
            </a:fld>
            <a:endParaRPr lang="en-US"/>
          </a:p>
        </p:txBody>
      </p:sp>
      <p:sp>
        <p:nvSpPr>
          <p:cNvPr id="491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80289A-9BFB-B740-BA8E-458739CD02BD}" type="slidenum">
              <a:rPr lang="en-US"/>
              <a:pPr/>
              <a:t>9</a:t>
            </a:fld>
            <a:endParaRPr lang="en-US"/>
          </a:p>
        </p:txBody>
      </p:sp>
      <p:sp>
        <p:nvSpPr>
          <p:cNvPr id="501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8B77A0-D43B-3543-9CEF-82500F14799A}" type="slidenum">
              <a:rPr lang="en-US"/>
              <a:pPr/>
              <a:t>10</a:t>
            </a:fld>
            <a:endParaRPr lang="en-US"/>
          </a:p>
        </p:txBody>
      </p:sp>
      <p:sp>
        <p:nvSpPr>
          <p:cNvPr id="512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204A8-BEB4-7348-A41E-79E9ACB6838D}" type="datetimeFigureOut">
              <a:rPr lang="en-US" smtClean="0"/>
              <a:t>5/5/13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6719C-01DE-F546-87C3-E3F5B5CB6C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204A8-BEB4-7348-A41E-79E9ACB6838D}" type="datetimeFigureOut">
              <a:rPr lang="en-US" smtClean="0"/>
              <a:t>5/5/13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6719C-01DE-F546-87C3-E3F5B5CB6C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204A8-BEB4-7348-A41E-79E9ACB6838D}" type="datetimeFigureOut">
              <a:rPr lang="en-US" smtClean="0"/>
              <a:t>5/5/13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6719C-01DE-F546-87C3-E3F5B5CB6C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204A8-BEB4-7348-A41E-79E9ACB6838D}" type="datetimeFigureOut">
              <a:rPr lang="en-US" smtClean="0"/>
              <a:t>5/5/13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6719C-01DE-F546-87C3-E3F5B5CB6C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204A8-BEB4-7348-A41E-79E9ACB6838D}" type="datetimeFigureOut">
              <a:rPr lang="en-US" smtClean="0"/>
              <a:t>5/5/13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6719C-01DE-F546-87C3-E3F5B5CB6C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204A8-BEB4-7348-A41E-79E9ACB6838D}" type="datetimeFigureOut">
              <a:rPr lang="en-US" smtClean="0"/>
              <a:t>5/5/13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6719C-01DE-F546-87C3-E3F5B5CB6C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204A8-BEB4-7348-A41E-79E9ACB6838D}" type="datetimeFigureOut">
              <a:rPr lang="en-US" smtClean="0"/>
              <a:t>5/5/13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6719C-01DE-F546-87C3-E3F5B5CB6C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204A8-BEB4-7348-A41E-79E9ACB6838D}" type="datetimeFigureOut">
              <a:rPr lang="en-US" smtClean="0"/>
              <a:t>5/5/13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6719C-01DE-F546-87C3-E3F5B5CB6C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204A8-BEB4-7348-A41E-79E9ACB6838D}" type="datetimeFigureOut">
              <a:rPr lang="en-US" smtClean="0"/>
              <a:t>5/5/13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6719C-01DE-F546-87C3-E3F5B5CB6C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204A8-BEB4-7348-A41E-79E9ACB6838D}" type="datetimeFigureOut">
              <a:rPr lang="en-US" smtClean="0"/>
              <a:t>5/5/13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6719C-01DE-F546-87C3-E3F5B5CB6C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204A8-BEB4-7348-A41E-79E9ACB6838D}" type="datetimeFigureOut">
              <a:rPr lang="en-US" smtClean="0"/>
              <a:t>5/5/13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6719C-01DE-F546-87C3-E3F5B5CB6C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204A8-BEB4-7348-A41E-79E9ACB6838D}" type="datetimeFigureOut">
              <a:rPr lang="en-US" smtClean="0"/>
              <a:t>5/5/13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6719C-01DE-F546-87C3-E3F5B5CB6C4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4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Nature and Structure of the Federal Judicial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The Structure of the </a:t>
            </a:r>
            <a:br>
              <a:rPr lang="en-US"/>
            </a:br>
            <a:r>
              <a:rPr lang="en-US"/>
              <a:t>Federal Judicial System</a:t>
            </a:r>
          </a:p>
        </p:txBody>
      </p:sp>
      <p:pic>
        <p:nvPicPr>
          <p:cNvPr id="29708" name="Picture 12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377950" y="1600200"/>
            <a:ext cx="6388100" cy="4525963"/>
          </a:xfrm>
          <a:noFill/>
          <a:ln/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The Structure of the Federal Judicial System</a:t>
            </a:r>
          </a:p>
        </p:txBody>
      </p:sp>
      <p:pic>
        <p:nvPicPr>
          <p:cNvPr id="31755" name="Picture 11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676400"/>
            <a:ext cx="8229600" cy="4535488"/>
          </a:xfrm>
          <a:noFill/>
          <a:ln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Nature of the Judicial System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Introduction:</a:t>
            </a:r>
          </a:p>
          <a:p>
            <a:pPr lvl="1">
              <a:lnSpc>
                <a:spcPct val="90000"/>
              </a:lnSpc>
            </a:pPr>
            <a:r>
              <a:rPr lang="en-US"/>
              <a:t>Two types of cases:</a:t>
            </a:r>
          </a:p>
          <a:p>
            <a:pPr lvl="2">
              <a:lnSpc>
                <a:spcPct val="90000"/>
              </a:lnSpc>
            </a:pPr>
            <a:r>
              <a:rPr lang="en-US"/>
              <a:t>Criminal Law: The government charges an individual with violating one or more specific laws.</a:t>
            </a:r>
          </a:p>
          <a:p>
            <a:pPr lvl="2">
              <a:lnSpc>
                <a:spcPct val="90000"/>
              </a:lnSpc>
            </a:pPr>
            <a:r>
              <a:rPr lang="en-US"/>
              <a:t>Civil Law: The court resolves a dispute between two parties and defines the relationship between them.</a:t>
            </a:r>
          </a:p>
          <a:p>
            <a:pPr lvl="1">
              <a:lnSpc>
                <a:spcPct val="90000"/>
              </a:lnSpc>
            </a:pPr>
            <a:r>
              <a:rPr lang="en-US"/>
              <a:t>Most cases are tried and resolved in state, not federal courts.</a:t>
            </a:r>
          </a:p>
          <a:p>
            <a:pPr lvl="2">
              <a:lnSpc>
                <a:spcPct val="90000"/>
              </a:lnSpc>
            </a:pPr>
            <a:r>
              <a:rPr lang="en-US"/>
              <a:t>Cases of burglary or divorce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bldLvl="3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Nature of the Judicial System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Participants in the Judicial System</a:t>
            </a:r>
          </a:p>
          <a:p>
            <a:pPr lvl="1"/>
            <a:r>
              <a:rPr lang="en-US" sz="2400"/>
              <a:t>Litigants</a:t>
            </a:r>
          </a:p>
          <a:p>
            <a:pPr lvl="2"/>
            <a:r>
              <a:rPr lang="en-US" sz="2000"/>
              <a:t>Plaintiff—the party bringing the charge</a:t>
            </a:r>
          </a:p>
          <a:p>
            <a:pPr lvl="2"/>
            <a:r>
              <a:rPr lang="en-US" sz="2000"/>
              <a:t>Defendant—the party being charged</a:t>
            </a:r>
          </a:p>
          <a:p>
            <a:pPr lvl="2"/>
            <a:r>
              <a:rPr lang="en-US" sz="2000"/>
              <a:t>Jury—the people (normally 12) who often decide the outcome of a case</a:t>
            </a:r>
          </a:p>
          <a:p>
            <a:pPr lvl="2"/>
            <a:r>
              <a:rPr lang="en-US" sz="2000"/>
              <a:t>Standing to sue: plaintiffs have a serious interest in the case; have sustained or likely to sustain a direct injury from the government</a:t>
            </a:r>
          </a:p>
          <a:p>
            <a:pPr lvl="2"/>
            <a:r>
              <a:rPr lang="en-US" sz="2000"/>
              <a:t>Justiciable disputes: a case must be capable of being settled as a matter of law.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bldLvl="3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Nature of the Judicial System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Participants in the Judicial System</a:t>
            </a:r>
          </a:p>
          <a:p>
            <a:pPr lvl="1"/>
            <a:r>
              <a:rPr lang="en-US" sz="2400"/>
              <a:t>Groups</a:t>
            </a:r>
          </a:p>
          <a:p>
            <a:pPr lvl="2"/>
            <a:r>
              <a:rPr lang="en-US" sz="2000"/>
              <a:t>Use the courts to try to change policies</a:t>
            </a:r>
          </a:p>
          <a:p>
            <a:pPr lvl="2"/>
            <a:r>
              <a:rPr lang="en-US" sz="2000" i="1"/>
              <a:t>Amicus Curiae</a:t>
            </a:r>
            <a:r>
              <a:rPr lang="en-US" sz="2000"/>
              <a:t> briefs used to influence the courts</a:t>
            </a:r>
          </a:p>
          <a:p>
            <a:pPr lvl="3"/>
            <a:r>
              <a:rPr lang="en-US" sz="1800"/>
              <a:t>“friend of the court” briefs used to raise additional points of view and information not contained in briefs of formal parties</a:t>
            </a:r>
          </a:p>
          <a:p>
            <a:pPr lvl="1"/>
            <a:r>
              <a:rPr lang="en-US" sz="2400"/>
              <a:t>Attorneys</a:t>
            </a:r>
          </a:p>
          <a:p>
            <a:pPr lvl="2"/>
            <a:r>
              <a:rPr lang="en-US" sz="2000"/>
              <a:t>800,000 lawyers in United States today</a:t>
            </a:r>
          </a:p>
          <a:p>
            <a:pPr lvl="2"/>
            <a:r>
              <a:rPr lang="en-US" sz="2000"/>
              <a:t>Legal Services Corporation: lawyers to assist the poor</a:t>
            </a:r>
          </a:p>
          <a:p>
            <a:pPr lvl="2"/>
            <a:r>
              <a:rPr lang="en-US" sz="2000"/>
              <a:t>Access to quality lawyers is not equal.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bldLvl="3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The Structure of the Federal Judicial System</a:t>
            </a:r>
          </a:p>
        </p:txBody>
      </p:sp>
      <p:pic>
        <p:nvPicPr>
          <p:cNvPr id="7178" name="Picture 10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676400"/>
            <a:ext cx="8229600" cy="3243263"/>
          </a:xfrm>
          <a:noFill/>
          <a:ln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The Structure of the Federal Judicial System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District Courts (91 federal courts)</a:t>
            </a:r>
          </a:p>
          <a:p>
            <a:pPr lvl="1"/>
            <a:r>
              <a:rPr lang="en-US" sz="2400"/>
              <a:t>Original Jurisdiction: courts that hear the case first and determine the facts - the trial court</a:t>
            </a:r>
          </a:p>
          <a:p>
            <a:pPr lvl="1"/>
            <a:r>
              <a:rPr lang="en-US" sz="2400"/>
              <a:t>Deals with the following types of cases:</a:t>
            </a:r>
          </a:p>
          <a:p>
            <a:pPr lvl="2"/>
            <a:r>
              <a:rPr lang="en-US" sz="2000"/>
              <a:t>Federal crimes</a:t>
            </a:r>
          </a:p>
          <a:p>
            <a:pPr lvl="2"/>
            <a:r>
              <a:rPr lang="en-US" sz="2000"/>
              <a:t>Civil suits under federal law and across state lines</a:t>
            </a:r>
          </a:p>
          <a:p>
            <a:pPr lvl="2"/>
            <a:r>
              <a:rPr lang="en-US" sz="2000"/>
              <a:t>Supervise bankruptcy and naturalization</a:t>
            </a:r>
          </a:p>
          <a:p>
            <a:pPr lvl="2"/>
            <a:r>
              <a:rPr lang="en-US" sz="2000"/>
              <a:t>Review some federal agencies</a:t>
            </a:r>
          </a:p>
          <a:p>
            <a:pPr lvl="2"/>
            <a:r>
              <a:rPr lang="en-US" sz="2000"/>
              <a:t>Admiralty and maritime law cases</a:t>
            </a:r>
          </a:p>
          <a:p>
            <a:pPr lvl="2"/>
            <a:r>
              <a:rPr lang="en-US" sz="2000"/>
              <a:t>Supervision of naturalization of aliens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bldLvl="2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The Structure of the Federal Judicial System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Courts of Appeal</a:t>
            </a:r>
          </a:p>
          <a:p>
            <a:pPr lvl="1"/>
            <a:r>
              <a:rPr lang="en-US"/>
              <a:t>Appellate Jurisdiction: reviews the legal issues in cases brought from lower courts</a:t>
            </a:r>
          </a:p>
          <a:p>
            <a:pPr lvl="1"/>
            <a:r>
              <a:rPr lang="en-US"/>
              <a:t>Hold no trials and hear no testimony</a:t>
            </a:r>
          </a:p>
          <a:p>
            <a:pPr lvl="1"/>
            <a:r>
              <a:rPr lang="en-US"/>
              <a:t>12 circuit courts</a:t>
            </a:r>
          </a:p>
          <a:p>
            <a:pPr lvl="1"/>
            <a:r>
              <a:rPr lang="en-US"/>
              <a:t>U.S. Court of Appeals for the Federal Circuit – specialized cases</a:t>
            </a:r>
          </a:p>
          <a:p>
            <a:pPr lvl="1"/>
            <a:r>
              <a:rPr lang="en-US"/>
              <a:t>Focus on errors of procedure and law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bldLvl="2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The Structure of the Federal Judicial System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914400" y="1524000"/>
            <a:ext cx="7467600" cy="4876800"/>
            <a:chOff x="624" y="960"/>
            <a:chExt cx="4704" cy="3072"/>
          </a:xfrm>
        </p:grpSpPr>
        <p:pic>
          <p:nvPicPr>
            <p:cNvPr id="27659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24" y="960"/>
              <a:ext cx="4128" cy="3072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27661" name="Picture 13"/>
            <p:cNvPicPr>
              <a:picLocks noChangeAspect="1" noChangeArrowheads="1"/>
            </p:cNvPicPr>
            <p:nvPr/>
          </p:nvPicPr>
          <p:blipFill>
            <a:blip r:embed="rId3"/>
            <a:srcRect l="54651"/>
            <a:stretch>
              <a:fillRect/>
            </a:stretch>
          </p:blipFill>
          <p:spPr bwMode="auto">
            <a:xfrm>
              <a:off x="2880" y="960"/>
              <a:ext cx="2448" cy="3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660" name="Picture 1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24" y="1248"/>
              <a:ext cx="4675" cy="2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The Structure of the Federal Judicial System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The Supreme Court</a:t>
            </a:r>
          </a:p>
          <a:p>
            <a:pPr lvl="1"/>
            <a:r>
              <a:rPr lang="en-US" sz="2400"/>
              <a:t>Ensures uniformity in interpreting national laws, resolves conflicts among states and maintains national supremacy in law</a:t>
            </a:r>
          </a:p>
          <a:p>
            <a:pPr lvl="2"/>
            <a:r>
              <a:rPr lang="en-US" sz="2000"/>
              <a:t>9 justices – 1 Chief Justice, 8 Associate Justices</a:t>
            </a:r>
          </a:p>
          <a:p>
            <a:pPr lvl="2"/>
            <a:r>
              <a:rPr lang="en-US" sz="2000"/>
              <a:t>Supreme Court decides which cases it will hear—controls its own agenda</a:t>
            </a:r>
          </a:p>
          <a:p>
            <a:pPr lvl="2"/>
            <a:r>
              <a:rPr lang="en-US" sz="2000"/>
              <a:t>Some original jurisdiction, but mostly appellate jurisdiction</a:t>
            </a:r>
          </a:p>
          <a:p>
            <a:pPr lvl="2"/>
            <a:r>
              <a:rPr lang="en-US" sz="2000"/>
              <a:t>Most cases come from the federal courts</a:t>
            </a:r>
          </a:p>
          <a:p>
            <a:pPr lvl="2"/>
            <a:r>
              <a:rPr lang="en-US" sz="2000"/>
              <a:t>Most are civil cases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bldLvl="2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460</Words>
  <Application>Microsoft Macintosh PowerPoint</Application>
  <PresentationFormat>On-screen Show (4:3)</PresentationFormat>
  <Paragraphs>65</Paragraphs>
  <Slides>11</Slides>
  <Notes>10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The Nature and Structure of the Federal Judicial System</vt:lpstr>
      <vt:lpstr>The Nature of the Judicial System</vt:lpstr>
      <vt:lpstr>The Nature of the Judicial System</vt:lpstr>
      <vt:lpstr>The Nature of the Judicial System</vt:lpstr>
      <vt:lpstr>The Structure of the Federal Judicial System</vt:lpstr>
      <vt:lpstr>The Structure of the Federal Judicial System</vt:lpstr>
      <vt:lpstr>The Structure of the Federal Judicial System</vt:lpstr>
      <vt:lpstr>The Structure of the Federal Judicial System</vt:lpstr>
      <vt:lpstr>The Structure of the Federal Judicial System</vt:lpstr>
      <vt:lpstr>The Structure of the  Federal Judicial System</vt:lpstr>
      <vt:lpstr>The Structure of the Federal Judicial System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Nature and Structure of the Federal Judicial System</dc:title>
  <dc:creator>madisonk</dc:creator>
  <cp:lastModifiedBy>madisonk</cp:lastModifiedBy>
  <cp:revision>1</cp:revision>
  <dcterms:created xsi:type="dcterms:W3CDTF">2013-05-05T15:59:52Z</dcterms:created>
  <dcterms:modified xsi:type="dcterms:W3CDTF">2013-05-05T16:03:05Z</dcterms:modified>
</cp:coreProperties>
</file>